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9"/>
  </p:notesMasterIdLst>
  <p:handoutMasterIdLst>
    <p:handoutMasterId r:id="rId40"/>
  </p:handoutMasterIdLst>
  <p:sldIdLst>
    <p:sldId id="377" r:id="rId5"/>
    <p:sldId id="319" r:id="rId6"/>
    <p:sldId id="390" r:id="rId7"/>
    <p:sldId id="317" r:id="rId8"/>
    <p:sldId id="379" r:id="rId9"/>
    <p:sldId id="391" r:id="rId10"/>
    <p:sldId id="380" r:id="rId11"/>
    <p:sldId id="381" r:id="rId12"/>
    <p:sldId id="392" r:id="rId13"/>
    <p:sldId id="382" r:id="rId14"/>
    <p:sldId id="383" r:id="rId15"/>
    <p:sldId id="393" r:id="rId16"/>
    <p:sldId id="384" r:id="rId17"/>
    <p:sldId id="385" r:id="rId18"/>
    <p:sldId id="394" r:id="rId19"/>
    <p:sldId id="386" r:id="rId20"/>
    <p:sldId id="387" r:id="rId21"/>
    <p:sldId id="395" r:id="rId22"/>
    <p:sldId id="388" r:id="rId23"/>
    <p:sldId id="389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341" r:id="rId37"/>
    <p:sldId id="408" r:id="rId38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77"/>
            <p14:sldId id="319"/>
            <p14:sldId id="390"/>
            <p14:sldId id="317"/>
            <p14:sldId id="379"/>
            <p14:sldId id="391"/>
            <p14:sldId id="380"/>
            <p14:sldId id="381"/>
            <p14:sldId id="392"/>
            <p14:sldId id="382"/>
            <p14:sldId id="383"/>
            <p14:sldId id="393"/>
            <p14:sldId id="384"/>
            <p14:sldId id="385"/>
            <p14:sldId id="394"/>
            <p14:sldId id="386"/>
            <p14:sldId id="387"/>
            <p14:sldId id="395"/>
            <p14:sldId id="388"/>
            <p14:sldId id="389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341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1BCEFB"/>
    <a:srgbClr val="1B1464"/>
    <a:srgbClr val="3E3E3E"/>
    <a:srgbClr val="00C57F"/>
    <a:srgbClr val="990000"/>
    <a:srgbClr val="F8F8F8"/>
    <a:srgbClr val="FAFAF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1396" autoAdjust="0"/>
  </p:normalViewPr>
  <p:slideViewPr>
    <p:cSldViewPr snapToGrid="0" showGuides="1">
      <p:cViewPr>
        <p:scale>
          <a:sx n="75" d="100"/>
          <a:sy n="75" d="100"/>
        </p:scale>
        <p:origin x="1089" y="261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16/07/2024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530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https://commons.wikimedia.org/wiki/File:Installation_des_égouts_a_l_est_de_la_rue_Molson.jpg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0716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417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593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r.cfdtools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132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620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3170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r.cfdtools y https://commons.wikimedia.org/wiki/File:Living_population_density.png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65834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9435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979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https://commons.wikimedia.org/wiki/File:San_Francisco,_California._Waiting_in_line,_2031_Bush_Street,_for_voluntary_inoculation_against_typ_._._._-_NARA_-_536460.jpg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09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s-CO" dirty="0"/>
              <a:t>https://www.flaticon.com/free-icon/location_8022731?term=gis&amp;page=1&amp;position=5&amp;origin=tag&amp;related_id=8022731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7390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5762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0725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https://commons.wikimedia.org/wiki/File:Gordon_Dam.jpg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017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5919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0336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https://storymaps.arcgis.com/stories/b53e7c4382ff4020b9d18476030cf5cd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0155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51524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2785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https://commons.wikimedia.org/wiki/File:1964-1966_MM_Sauriol_et_Desjardins_(fondateurs).jpg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7099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4498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9530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4111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https://commons.wikimedia.org/wiki/File:Damaged_books_in_the_basement_of_the_Old_Main,_Cincinnati,_1926.jpg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7351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9025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0597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7136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 tipográfica: Bauhaus 93</a:t>
            </a:r>
          </a:p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https://commons.wikimedia.org/wiki/File:Computer,_server_room,_engineer_Fortepan_76098.jpg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679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7937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https://commons.wikimedia.org/wiki/File:Meanders-Mississippi-maps-01.jpg, https://en.m.wikipedia.org/wiki/File:Transiting_Exoplanet_Survey_Satellite_artist_concept_%28transparent_background%29.png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560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0020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926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16/07/2024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 dirty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EF7EA5-1DB3-1882-1A14-2C63C7B159BC}"/>
              </a:ext>
            </a:extLst>
          </p:cNvPr>
          <p:cNvSpPr/>
          <p:nvPr/>
        </p:nvSpPr>
        <p:spPr>
          <a:xfrm>
            <a:off x="2113499" y="2390107"/>
            <a:ext cx="7965002" cy="2077786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Gestión urbana, territorial y regional usando sistemas de información geográfica (SIG) - </a:t>
            </a:r>
            <a:r>
              <a:rPr lang="es-CO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Retos y oportunidades</a:t>
            </a:r>
            <a:endParaRPr lang="es-CO" sz="2400" b="1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52FA03-B84E-2189-E895-0D22CF27F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87" y="142687"/>
            <a:ext cx="1795230" cy="932739"/>
          </a:xfrm>
          <a:prstGeom prst="rect">
            <a:avLst/>
          </a:prstGeom>
        </p:spPr>
      </p:pic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2C80FC11-41EB-E8AE-7DA7-34A107F65167}"/>
              </a:ext>
            </a:extLst>
          </p:cNvPr>
          <p:cNvSpPr/>
          <p:nvPr/>
        </p:nvSpPr>
        <p:spPr>
          <a:xfrm>
            <a:off x="10034312" y="6493987"/>
            <a:ext cx="2157688" cy="36401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Versión: 20240712</a:t>
            </a:r>
            <a:endParaRPr lang="es-CO" sz="12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55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7345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y evaluación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continua en la ejecución del Plan de Ordenamiento Territorial - POT, con integración de planes parciales, actuaciones urbanísticas, unidades de planeamiento, demás instrumentos y obras de urbanismo.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  <p:pic>
        <p:nvPicPr>
          <p:cNvPr id="9" name="Picture 8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8A61682A-113C-CDA0-1294-AC1B23D73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6B3EDD5-A921-7B09-1617-AF0AF6E51B37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égouts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2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85313" cy="61645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3 -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la ejecución del POT.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obras de urbanismo, instalación y rehabilitación de redes e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Conocimiento detallado del territorio y su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Toma de decisiones territoriales basadas en información técnica.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AA45B89C-F777-5C4D-14E6-9EC0764AB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E1CD56F-FCA2-A34B-38C7-C7853B95B61F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égouts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</p:spTree>
    <p:extLst>
      <p:ext uri="{BB962C8B-B14F-4D97-AF65-F5344CB8AC3E}">
        <p14:creationId xmlns:p14="http://schemas.microsoft.com/office/powerpoint/2010/main" val="127517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geoespacial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producida y gestionada por las secretarías locales, empresas de servicios públicos domiciliarios - ESP y otras entidades territoriales, en un único sistema de información.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47DB901-176C-5EBB-810C-B984CA03B5C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9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694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4 -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Modelo único local de datos geo-espaciales.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integrado.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 actualizado de redes.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Ajuste de perímetro sanitario.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Estratificación actualizada.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ADE1843-722B-D851-3F9B-CF76A4A9B4C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</p:spTree>
    <p:extLst>
      <p:ext uri="{BB962C8B-B14F-4D97-AF65-F5344CB8AC3E}">
        <p14:creationId xmlns:p14="http://schemas.microsoft.com/office/powerpoint/2010/main" val="112340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.SIGE">
            <a:hlinkClick r:id="rId3"/>
            <a:extLst>
              <a:ext uri="{FF2B5EF4-FFF2-40B4-BE49-F238E27FC236}">
                <a16:creationId xmlns:a16="http://schemas.microsoft.com/office/drawing/2014/main" id="{F64AFA06-E78D-48E5-180E-C97FFF33A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Monitoreo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seguimiento de las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dinámicas poblacionales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territoriales y regionales, con representación geográfica y evaluación de sus efectos sobre el territorio.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  <p:pic>
        <p:nvPicPr>
          <p:cNvPr id="2052" name="Picture 4" descr="R.SIGE">
            <a:extLst>
              <a:ext uri="{FF2B5EF4-FFF2-40B4-BE49-F238E27FC236}">
                <a16:creationId xmlns:a16="http://schemas.microsoft.com/office/drawing/2014/main" id="{BD602B6D-B74B-A804-A02F-886BE4C0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3810868"/>
            <a:ext cx="5924550" cy="30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6A756-487A-C964-D509-43BEEC71F45D}"/>
              </a:ext>
            </a:extLst>
          </p:cNvPr>
          <p:cNvSpPr txBox="1">
            <a:spLocks/>
          </p:cNvSpPr>
          <p:nvPr/>
        </p:nvSpPr>
        <p:spPr>
          <a:xfrm>
            <a:off x="5532243" y="4000957"/>
            <a:ext cx="2035563" cy="1995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Municipio</a:t>
            </a:r>
            <a:r>
              <a:rPr lang="es-CO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 de Zipaquirá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862841-676B-4F20-27D4-BA5EF7BC129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9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49481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5 -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Censos poblacionales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Proyecciones poblacionales sectorizadas.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urbanismo y rehabilitación vial.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sistemas de transporte y rutas.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R.SIGE">
            <a:hlinkClick r:id="rId3"/>
            <a:extLst>
              <a:ext uri="{FF2B5EF4-FFF2-40B4-BE49-F238E27FC236}">
                <a16:creationId xmlns:a16="http://schemas.microsoft.com/office/drawing/2014/main" id="{63D49006-74AD-9D21-30B6-65D978941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62802B-94C3-E98B-48BE-BEE6ED4502E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6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</p:spTree>
    <p:extLst>
      <p:ext uri="{BB962C8B-B14F-4D97-AF65-F5344CB8AC3E}">
        <p14:creationId xmlns:p14="http://schemas.microsoft.com/office/powerpoint/2010/main" val="117562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trámites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municipales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sistema de información geográfico municipal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SIG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(conceptos de uso, licencias, permisos, publicidad exterior visual, nomenclatura y demás relacionados)</a:t>
            </a: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identificar espacios públicos concesionados, localización de vallas y monitoreo de licencias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(en trámite, activas, por expirar, expiradas).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  <p:pic>
        <p:nvPicPr>
          <p:cNvPr id="5" name="Picture 4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E3E0E2A3-1169-502E-423B-901EEEECAC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7B5168-C5BA-A0BD-986E-718D15E944F1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San_Francisco, California. Waiting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4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1F77-4EC6-8A06-C80C-CDC4C4F6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368" y="2557998"/>
            <a:ext cx="9849263" cy="36760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8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a:t>
            </a:r>
            <a:endParaRPr lang="es-CO" sz="2800" i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5" name="Picture 4" descr="A colorful map with a pin on it&#10;&#10;Description automatically generated">
            <a:extLst>
              <a:ext uri="{FF2B5EF4-FFF2-40B4-BE49-F238E27FC236}">
                <a16:creationId xmlns:a16="http://schemas.microsoft.com/office/drawing/2014/main" id="{057ED248-EAE3-156C-5529-41EB689EF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8206" y="447508"/>
            <a:ext cx="1875588" cy="18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70218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6 -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Cumplimiento de disposiciones establecidas en la Ley 962 de 2005 o Ley Anti-trámites.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Trámites automáticos en línea.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tableros de monitoreo, control y seguimiento. 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3A98A0A9-DABC-45B2-05FE-CBA073BED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943644-D674-6D1A-4E14-E2CABC8C322D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San_Francisco, California. Waiting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8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</p:spTree>
    <p:extLst>
      <p:ext uri="{BB962C8B-B14F-4D97-AF65-F5344CB8AC3E}">
        <p14:creationId xmlns:p14="http://schemas.microsoft.com/office/powerpoint/2010/main" val="164181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5567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sistemas de información regional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el acoplamiento del ordenamiento intermunicipal, departamental y los sistemas de gestión del riesgo.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  <p:pic>
        <p:nvPicPr>
          <p:cNvPr id="4" name="Picture 3" descr="A dam with a bridge over wat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94E364E0-E4D3-FD2C-36AA-C14A2ADB710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8C962-D02D-57A2-E624-C995B20926A7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51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22894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7 -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a las actuaciones realizadas sobre todo el territorio y la región.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Diseño integrado de infraestructura local y regional.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recuperación y mitigación.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Relocalización de asentamientos humanos ubicados en zonas de alto riesgo.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dam with a bridge over wat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266A044E-2D78-4CFB-0921-B1DCC00B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09BA6E-E56F-04F0-6DB8-FB4FB9A7B1F6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2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</p:spTree>
    <p:extLst>
      <p:ext uri="{BB962C8B-B14F-4D97-AF65-F5344CB8AC3E}">
        <p14:creationId xmlns:p14="http://schemas.microsoft.com/office/powerpoint/2010/main" val="229679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y despliegue permanente del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sistema de indicadores territoriales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evaluando la gestión y actuaciones realizadas sobre el territorio.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monitorear la evolución temporal y espacial del índice de espacio público efectivo - EPE por habitante.</a:t>
            </a: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EB32A5B-3878-8729-AF66-77D0F6BA3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9382D5-0F21-98B1-F683-44228E82F3F0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0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8 -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Rendición de cuentas con soportes documentados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(reportes técnicos, cartografía dinámica).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para la justificación de modificación y ajuste a Planes de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Fomentar la participación comunitaria.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3EB7AC-A5D3-1D34-D6B7-2D4B182DA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090F1D-7932-03ED-BAF6-452498128F9C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1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</p:spTree>
    <p:extLst>
      <p:ext uri="{BB962C8B-B14F-4D97-AF65-F5344CB8AC3E}">
        <p14:creationId xmlns:p14="http://schemas.microsoft.com/office/powerpoint/2010/main" val="299219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Integrar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las acciones territoriales de desarrollo y ocupación del territorio, contenidas en los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Plan de Desarrollo y el Plan de Ordenamiento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  <p:pic>
        <p:nvPicPr>
          <p:cNvPr id="4" name="Picture 3" descr="Men standing next to each other looking at a model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CCCF8D3-987E-EC79-B884-2B5B98A7A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3D9D25-1BE5-DEEF-1734-1BD024B5C979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4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9 -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componente social, económico y ambiental, con el componente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Indicadores combinados de desarrollo y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Reserva de recursos financieros destinados a los sistemas de información municipal.</a:t>
            </a:r>
          </a:p>
        </p:txBody>
      </p:sp>
      <p:pic>
        <p:nvPicPr>
          <p:cNvPr id="2" name="Picture 1" descr="Men standing next to each other looking at a model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F10A1E3-7008-9571-BFA9-A9EBAA22A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1E4F7-4407-0C25-137F-0F90AFEACA93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64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</p:spTree>
    <p:extLst>
      <p:ext uri="{BB962C8B-B14F-4D97-AF65-F5344CB8AC3E}">
        <p14:creationId xmlns:p14="http://schemas.microsoft.com/office/powerpoint/2010/main" val="309158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</p:spTree>
    <p:extLst>
      <p:ext uri="{BB962C8B-B14F-4D97-AF65-F5344CB8AC3E}">
        <p14:creationId xmlns:p14="http://schemas.microsoft.com/office/powerpoint/2010/main" val="40402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Transferencia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conocimiento y de capacidades técnicas y tecnológicas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entre administraciones municipales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para garantizar la continua operación del sistema de información geográfico local.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  <p:pic>
        <p:nvPicPr>
          <p:cNvPr id="7" name="Picture 6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82F02F07-9DD6-EC5D-213B-62C502027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C95753-5896-FD08-3DAC-224AC4D76CA6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372317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10 -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Guías y manuales de procedimientos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Manuales técnicos de operación del sistema de información.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con información geo-espacial descriptiva.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Capacitación técnica.</a:t>
            </a:r>
          </a:p>
        </p:txBody>
      </p:sp>
      <p:pic>
        <p:nvPicPr>
          <p:cNvPr id="5" name="Picture 4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06798057-54C4-2607-A6F3-CD37A450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FE67A3-CCA1-81D1-8062-CD33ACF23F98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81570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FDC4AF-F726-3576-D296-F235E71B8340}"/>
              </a:ext>
            </a:extLst>
          </p:cNvPr>
          <p:cNvSpPr txBox="1">
            <a:spLocks/>
          </p:cNvSpPr>
          <p:nvPr/>
        </p:nvSpPr>
        <p:spPr>
          <a:xfrm>
            <a:off x="990148" y="1521759"/>
            <a:ext cx="5998897" cy="21937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" panose="020B0502040204020203" pitchFamily="34" charset="0"/>
              </a:rPr>
              <a:t>Oferta académica</a:t>
            </a:r>
          </a:p>
          <a:p>
            <a:pPr algn="ctr"/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“Curso taller de Sistemas de Información Geográfica aplicados a Ordenamiento Territorial (OT) – SIGE”</a:t>
            </a:r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F4B737-21CD-FB29-3259-B777DE69E022}"/>
              </a:ext>
            </a:extLst>
          </p:cNvPr>
          <p:cNvSpPr/>
          <p:nvPr/>
        </p:nvSpPr>
        <p:spPr>
          <a:xfrm>
            <a:off x="7488865" y="706537"/>
            <a:ext cx="3861407" cy="382418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0B61136-62CC-80E9-3D84-49CEFA3FA1D8}"/>
              </a:ext>
            </a:extLst>
          </p:cNvPr>
          <p:cNvSpPr txBox="1">
            <a:spLocks/>
          </p:cNvSpPr>
          <p:nvPr/>
        </p:nvSpPr>
        <p:spPr>
          <a:xfrm>
            <a:off x="1093511" y="6074644"/>
            <a:ext cx="10004978" cy="4561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Modalidad: remoto   |   Duración: 36 horas   |   Jornada: nocturna</a:t>
            </a: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0FD9E5-E7E7-5A52-885B-39B5CFC2F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982" y="5214333"/>
            <a:ext cx="720000" cy="720000"/>
          </a:xfrm>
          <a:prstGeom prst="rect">
            <a:avLst/>
          </a:prstGeom>
        </p:spPr>
      </p:pic>
      <p:pic>
        <p:nvPicPr>
          <p:cNvPr id="20" name="Picture 1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BCE6E67-EC02-C39D-F111-BA5DA015A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900" y="5214333"/>
            <a:ext cx="720000" cy="720000"/>
          </a:xfrm>
          <a:prstGeom prst="rect">
            <a:avLst/>
          </a:prstGeom>
        </p:spPr>
      </p:pic>
      <p:pic>
        <p:nvPicPr>
          <p:cNvPr id="22" name="Picture 2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6109E9-6221-4B16-4244-79034A231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568" y="521433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EE2EE-B8E1-39EE-B2B8-8463A6F3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178" y="3106222"/>
            <a:ext cx="7497608" cy="645555"/>
          </a:xfrm>
        </p:spPr>
        <p:txBody>
          <a:bodyPr anchor="ctr" anchorCtr="0">
            <a:normAutofit/>
          </a:bodyPr>
          <a:lstStyle/>
          <a:p>
            <a:pPr algn="ctr"/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Gracias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por su atención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3" descr="3d Glasses outline">
            <a:extLst>
              <a:ext uri="{FF2B5EF4-FFF2-40B4-BE49-F238E27FC236}">
                <a16:creationId xmlns:a16="http://schemas.microsoft.com/office/drawing/2014/main" id="{602E22E6-15C6-A382-F310-C10C68E14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5744" y="270899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9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7128600" cy="2720922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Infraestructura tecnológica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 para la puesta en marcha o para el fortalecimiento del sistema de información geográfica municipal SIG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(servidores, redes, equipos, licencias, almacenamiento en la nube)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recurso humano capacitado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técnicamente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  <p:pic>
        <p:nvPicPr>
          <p:cNvPr id="11" name="Picture 10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6996A855-283D-ED3D-5E20-2A53562C4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6DF3A2-B4B3-2837-A8E2-CB03064953A6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56427" cy="64637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1 - </a:t>
            </a:r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Oportunidades</a:t>
            </a:r>
            <a:endParaRPr lang="es-CO" sz="3600" dirty="0">
              <a:solidFill>
                <a:schemeClr val="bg1">
                  <a:lumMod val="25000"/>
                </a:schemeClr>
              </a:solidFill>
              <a:latin typeface="Forte" panose="03060902040502070203" pitchFamily="66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Fortalecimiento de capacidades técnicas institucionales.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digital del expediente urbano municipal de ordenamiento territorial, conformado por documentos, mapas, planos e información georreferenciada territorial y urbana,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Artículo 112, Ley 388 de 1997</a:t>
            </a: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procedimientos.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permanente de sistemas de información y mayor capacidad técnica de ejecución.</a:t>
            </a:r>
          </a:p>
        </p:txBody>
      </p:sp>
      <p:pic>
        <p:nvPicPr>
          <p:cNvPr id="12" name="Picture 11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2B6D1322-D7E6-228F-B3C5-2AE6F96E4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795DB64-CD7C-2553-06EF-1CFE0B1E8D21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1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</p:spTree>
    <p:extLst>
      <p:ext uri="{BB962C8B-B14F-4D97-AF65-F5344CB8AC3E}">
        <p14:creationId xmlns:p14="http://schemas.microsoft.com/office/powerpoint/2010/main" val="140146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geo-espacial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actualizada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a escala adecuada y con cubrimiento sobre el territorio, para la revisión y ajustes del Plan de Ordenamiento Territorial - POT.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el mapeo de la dinámica fluvial de un río a través del tiempo, a escala 1:1000.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  <p:pic>
        <p:nvPicPr>
          <p:cNvPr id="4" name="Picture 3" descr="A map of a riv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1CF55BB5-8160-3F6F-F91A-A4D0DE55C12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A0E3A7-B9A1-529A-E70F-174087289F67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Meanders Mississippi maps</a:t>
            </a:r>
          </a:p>
        </p:txBody>
      </p:sp>
    </p:spTree>
    <p:extLst>
      <p:ext uri="{BB962C8B-B14F-4D97-AF65-F5344CB8AC3E}">
        <p14:creationId xmlns:p14="http://schemas.microsoft.com/office/powerpoint/2010/main" val="222921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734762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2 -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catastral detallada y actualizada.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Definición de la estructura ecológica principal, a partir de zonas correctamente delimitadas.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Catastros de redes de servicios públicos con delimitación actualizada del perímetro sanitario o de servicios públicos.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map of a river">
            <a:hlinkClick r:id="rId3"/>
            <a:extLst>
              <a:ext uri="{FF2B5EF4-FFF2-40B4-BE49-F238E27FC236}">
                <a16:creationId xmlns:a16="http://schemas.microsoft.com/office/drawing/2014/main" id="{1FA66D4D-9BA4-0E91-53DD-568E48A3C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FD4AF61-04DD-F924-DFD0-B08308A51A1A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Meanders Mississippi maps</a:t>
            </a:r>
          </a:p>
        </p:txBody>
      </p:sp>
    </p:spTree>
    <p:extLst>
      <p:ext uri="{BB962C8B-B14F-4D97-AF65-F5344CB8AC3E}">
        <p14:creationId xmlns:p14="http://schemas.microsoft.com/office/powerpoint/2010/main" val="389261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</p:spTree>
    <p:extLst>
      <p:ext uri="{BB962C8B-B14F-4D97-AF65-F5344CB8AC3E}">
        <p14:creationId xmlns:p14="http://schemas.microsoft.com/office/powerpoint/2010/main" val="1087729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DD01B8-816B-49B7-8C81-03AB51D87C54}">
  <ds:schemaRefs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14224164-2045-4b51-92bb-313d0f626d83"/>
    <ds:schemaRef ds:uri="bf3e1746-bde1-4d6e-9c3f-7182572f7502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3202</TotalTime>
  <Words>1423</Words>
  <Application>Microsoft Office PowerPoint</Application>
  <PresentationFormat>Widescreen</PresentationFormat>
  <Paragraphs>187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-apple-system</vt:lpstr>
      <vt:lpstr>Arial</vt:lpstr>
      <vt:lpstr>Calibri</vt:lpstr>
      <vt:lpstr>Forte</vt:lpstr>
      <vt:lpstr>Segoe UI</vt:lpstr>
      <vt:lpstr>Segoe UI Black</vt:lpstr>
      <vt:lpstr>Segoe UI Light</vt:lpstr>
      <vt:lpstr>Wingdings</vt:lpstr>
      <vt:lpstr>Tema de R.TeachingResearchGuide</vt:lpstr>
      <vt:lpstr>PowerPoint Presentation</vt:lpstr>
      <vt:lpstr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vt:lpstr>
      <vt:lpstr>Reto 1</vt:lpstr>
      <vt:lpstr>Infraestructura tecnológica local para la puesta en marcha o para el fortalecimiento del sistema de información geográfica municipal SIG (servidores, redes, equipos, licencias, almacenamiento en la nube) y recurso humano capacitado técnicamente.</vt:lpstr>
      <vt:lpstr>PowerPoint Presentation</vt:lpstr>
      <vt:lpstr>Reto 2</vt:lpstr>
      <vt:lpstr>Información geo-espacial actualizada, a escala adecuada y con cubrimiento sobre el territorio, para la revisión y ajustes del Plan de Ordenamiento Territorial - POT.   Por ejemplo, para el mapeo de la dinámica fluvial de un río a través del tiempo, a escala 1:1000.</vt:lpstr>
      <vt:lpstr>PowerPoint Presentation</vt:lpstr>
      <vt:lpstr>Reto 3</vt:lpstr>
      <vt:lpstr>Seguimiento y evaluación continua en la ejecución del Plan de Ordenamiento Territorial - POT, con integración de planes parciales, actuaciones urbanísticas, unidades de planeamiento, demás instrumentos y obras de urbanismo. </vt:lpstr>
      <vt:lpstr>PowerPoint Presentation</vt:lpstr>
      <vt:lpstr>Reto 4</vt:lpstr>
      <vt:lpstr>Integración de la información geoespacial municipal producida y gestionada por las secretarías locales, empresas de servicios públicos domiciliarios - ESP y otras entidades territoriales, en un único sistema de información.</vt:lpstr>
      <vt:lpstr>PowerPoint Presentation</vt:lpstr>
      <vt:lpstr>Reto 5</vt:lpstr>
      <vt:lpstr>Monitoreo y seguimiento de las dinámicas poblacionales territoriales y regionales, con representación geográfica y evaluación de sus efectos sobre el territorio.</vt:lpstr>
      <vt:lpstr>PowerPoint Presentation</vt:lpstr>
      <vt:lpstr>Reto 6</vt:lpstr>
      <vt:lpstr>Integración de trámites municipales al sistema de información geográfico municipal SIG (conceptos de uso, licencias, permisos, publicidad exterior visual, nomenclatura y demás relacionados)   Por ejemplo, para identificar espacios públicos concesionados, localización de vallas y monitoreo de licencias (en trámite, activas, por expirar, expiradas). </vt:lpstr>
      <vt:lpstr>PowerPoint Presentation</vt:lpstr>
      <vt:lpstr>Reto 7</vt:lpstr>
      <vt:lpstr>Integración de sistemas de información regional para el acoplamiento del ordenamiento intermunicipal, departamental y los sistemas de gestión del riesgo. </vt:lpstr>
      <vt:lpstr>PowerPoint Presentation</vt:lpstr>
      <vt:lpstr>Reto 8</vt:lpstr>
      <vt:lpstr>Actualización y despliegue permanente del sistema de indicadores territoriales, evaluando la gestión y actuaciones realizadas sobre el territorio.   Por ejemplo, para monitorear la evolución temporal y espacial del índice de espacio público efectivo - EPE por habitante.</vt:lpstr>
      <vt:lpstr>PowerPoint Presentation</vt:lpstr>
      <vt:lpstr>Reto 9</vt:lpstr>
      <vt:lpstr>Integrar las acciones territoriales de desarrollo y ocupación del territorio, contenidas en los Plan de Desarrollo y el Plan de Ordenamiento Municipal.  </vt:lpstr>
      <vt:lpstr>PowerPoint Presentation</vt:lpstr>
      <vt:lpstr>Reto 10</vt:lpstr>
      <vt:lpstr>Transferencia de conocimiento y de capacidades técnicas y tecnológicas entre administraciones municipales, para garantizar la continua operación del sistema de información geográfico local.  </vt:lpstr>
      <vt:lpstr>PowerPoint Presentation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https://github.com/rcfdtools/R.TeachingResearchGuide</dc:title>
  <dc:creator/>
  <cp:lastModifiedBy>WILLIAM RICARDO AGUILAR PIÑA</cp:lastModifiedBy>
  <cp:revision>267</cp:revision>
  <dcterms:created xsi:type="dcterms:W3CDTF">2022-08-04T19:07:18Z</dcterms:created>
  <dcterms:modified xsi:type="dcterms:W3CDTF">2024-07-16T14:02:52Z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